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5" r:id="rId2"/>
    <p:sldId id="264" r:id="rId3"/>
    <p:sldId id="266" r:id="rId4"/>
    <p:sldId id="305" r:id="rId5"/>
    <p:sldId id="327" r:id="rId6"/>
    <p:sldId id="326" r:id="rId7"/>
    <p:sldId id="330" r:id="rId8"/>
    <p:sldId id="328" r:id="rId9"/>
    <p:sldId id="325" r:id="rId10"/>
    <p:sldId id="329" r:id="rId11"/>
    <p:sldId id="334" r:id="rId12"/>
    <p:sldId id="337" r:id="rId13"/>
    <p:sldId id="338" r:id="rId14"/>
    <p:sldId id="315" r:id="rId15"/>
    <p:sldId id="312" r:id="rId16"/>
    <p:sldId id="316" r:id="rId17"/>
    <p:sldId id="317" r:id="rId18"/>
    <p:sldId id="333" r:id="rId19"/>
    <p:sldId id="332" r:id="rId20"/>
    <p:sldId id="320" r:id="rId21"/>
    <p:sldId id="323" r:id="rId22"/>
    <p:sldId id="331" r:id="rId23"/>
  </p:sldIdLst>
  <p:sldSz cx="9144000" cy="6858000" type="screen4x3"/>
  <p:notesSz cx="7102475" cy="10233025"/>
  <p:embeddedFontLst>
    <p:embeddedFont>
      <p:font typeface="ＭＳ Ｐゴシック" pitchFamily="34" charset="-128"/>
      <p:regular r:id="rId26"/>
    </p:embeddedFont>
    <p:embeddedFont>
      <p:font typeface="Comfortaa" charset="0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it-IT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36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6600"/>
    <a:srgbClr val="BBE0E3"/>
    <a:srgbClr val="E6FF8D"/>
    <a:srgbClr val="214159"/>
    <a:srgbClr val="23465F"/>
    <a:srgbClr val="224157"/>
    <a:srgbClr val="1A303F"/>
    <a:srgbClr val="26555F"/>
    <a:srgbClr val="1B38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9837" autoAdjust="0"/>
  </p:normalViewPr>
  <p:slideViewPr>
    <p:cSldViewPr>
      <p:cViewPr>
        <p:scale>
          <a:sx n="70" d="100"/>
          <a:sy n="70" d="100"/>
        </p:scale>
        <p:origin x="-2814" y="-1104"/>
      </p:cViewPr>
      <p:guideLst>
        <p:guide orient="horz" pos="1536"/>
        <p:guide pos="2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 smtClean="0"/>
            </a:lvl1pPr>
          </a:lstStyle>
          <a:p>
            <a:pPr>
              <a:defRPr/>
            </a:pPr>
            <a:fld id="{CD02245D-C6EE-064C-A99D-22A162042E1E}" type="datetimeFigureOut">
              <a:rPr lang="it-IT"/>
              <a:pPr>
                <a:defRPr/>
              </a:pPr>
              <a:t>18/04/2019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21D0A9A7-6A43-1848-8E8F-127E65C4C2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2885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 smtClean="0"/>
            </a:lvl1pPr>
          </a:lstStyle>
          <a:p>
            <a:pPr>
              <a:defRPr/>
            </a:pPr>
            <a:fld id="{666E47EF-ACAC-2C40-9BBC-8E1969BC9137}" type="datetimeFigureOut">
              <a:rPr lang="it-IT"/>
              <a:pPr>
                <a:defRPr/>
              </a:pPr>
              <a:t>18/04/2019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D6FC5BC3-88EC-924A-9171-88A8ED6469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64813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60635-0178-4240-9EB2-F77C79AAC3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6753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D577-941E-0446-9416-537EA0B469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0948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F510F-E677-C64D-889A-46AB002A91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0334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2B5DC-1797-754E-95F6-3D6B58F8C3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9472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1748A-3999-0141-BA3D-F9DE315DB2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879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D2532-B499-2F44-805F-6118528167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5736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EEFC2-C613-5749-9045-58F5ACAB4E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6828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0FCC1-F706-6B4C-8F6E-414F44EB98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8654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850F0-D683-8A42-8400-16F186DD04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6095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CC33A-4D16-5B4C-8945-FECF3FB888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9689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0DA01-31FA-B542-891F-F09C3F9D77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042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Xa4mfGsCRw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1938" cy="702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567739" y="1322184"/>
            <a:ext cx="6008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008000"/>
                </a:solidFill>
                <a:latin typeface="Comfortaa" panose="00000500000000000000" pitchFamily="2" charset="0"/>
              </a:rPr>
              <a:t>edizione 2019 - FIRENZE</a:t>
            </a:r>
            <a:endParaRPr lang="it-IT" sz="2800" b="1" dirty="0">
              <a:solidFill>
                <a:srgbClr val="008000"/>
              </a:solidFill>
              <a:latin typeface="Comfortaa" panose="00000500000000000000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35629" y="2311718"/>
            <a:ext cx="348829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mfortaa" panose="00000500000000000000" pitchFamily="2" charset="0"/>
              </a:rPr>
              <a:t>1°fase</a:t>
            </a:r>
          </a:p>
          <a:p>
            <a:pPr algn="ctr"/>
            <a:r>
              <a:rPr lang="it-IT" dirty="0" smtClean="0">
                <a:latin typeface="Comfortaa" panose="00000500000000000000" pitchFamily="2" charset="0"/>
              </a:rPr>
              <a:t> </a:t>
            </a:r>
            <a:r>
              <a:rPr lang="it-IT" b="1" dirty="0" smtClean="0">
                <a:latin typeface="Comfortaa" panose="00000500000000000000" pitchFamily="2" charset="0"/>
              </a:rPr>
              <a:t>formazione</a:t>
            </a:r>
          </a:p>
          <a:p>
            <a:pPr algn="ctr">
              <a:spcBef>
                <a:spcPts val="600"/>
              </a:spcBef>
            </a:pPr>
            <a:r>
              <a:rPr lang="it-IT" sz="2000" dirty="0" smtClean="0">
                <a:latin typeface="Comfortaa" panose="00000500000000000000" pitchFamily="2" charset="0"/>
              </a:rPr>
              <a:t>17 – 28 giugno 2019</a:t>
            </a:r>
            <a:endParaRPr lang="it-IT" sz="2000" dirty="0">
              <a:latin typeface="Comfortaa" panose="0000050000000000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954059" y="2492896"/>
            <a:ext cx="388440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dirty="0" smtClean="0">
                <a:latin typeface="Comfortaa" panose="00000500000000000000" pitchFamily="2" charset="0"/>
              </a:rPr>
              <a:t>2°fase </a:t>
            </a:r>
          </a:p>
          <a:p>
            <a:pPr lvl="0" algn="ctr"/>
            <a:r>
              <a:rPr lang="it-IT" b="1" dirty="0" smtClean="0">
                <a:latin typeface="Comfortaa" panose="00000500000000000000" pitchFamily="2" charset="0"/>
              </a:rPr>
              <a:t>sviluppo progetti</a:t>
            </a:r>
          </a:p>
          <a:p>
            <a:pPr lvl="0" algn="ctr">
              <a:spcBef>
                <a:spcPts val="600"/>
              </a:spcBef>
            </a:pPr>
            <a:r>
              <a:rPr lang="it-IT" sz="2000" dirty="0" smtClean="0">
                <a:solidFill>
                  <a:srgbClr val="000000"/>
                </a:solidFill>
                <a:latin typeface="Comfortaa" panose="00000500000000000000" pitchFamily="2" charset="0"/>
              </a:rPr>
              <a:t>27 agosto-10 settembre 2019</a:t>
            </a:r>
            <a:endParaRPr lang="it-IT" dirty="0">
              <a:latin typeface="Comfortaa" panose="0000050000000000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51376" y="4365104"/>
            <a:ext cx="265680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mfortaa" panose="00000500000000000000" pitchFamily="2" charset="0"/>
              </a:rPr>
              <a:t>3°fase</a:t>
            </a:r>
          </a:p>
          <a:p>
            <a:pPr algn="ctr"/>
            <a:r>
              <a:rPr lang="it-IT" b="1" dirty="0" smtClean="0">
                <a:latin typeface="Comfortaa" panose="00000500000000000000" pitchFamily="2" charset="0"/>
              </a:rPr>
              <a:t>finanziamento</a:t>
            </a:r>
          </a:p>
          <a:p>
            <a:pPr algn="ctr">
              <a:spcBef>
                <a:spcPts val="600"/>
              </a:spcBef>
            </a:pPr>
            <a:r>
              <a:rPr lang="it-IT" sz="2000" dirty="0" smtClean="0">
                <a:latin typeface="Comfortaa" panose="00000500000000000000" pitchFamily="2" charset="0"/>
              </a:rPr>
              <a:t>11 settembre 2019</a:t>
            </a:r>
            <a:endParaRPr lang="it-IT" sz="2000" dirty="0">
              <a:latin typeface="Comfortaa" panose="00000500000000000000" pitchFamily="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168071" y="4509120"/>
            <a:ext cx="345638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mfortaa" panose="00000500000000000000" pitchFamily="2" charset="0"/>
              </a:rPr>
              <a:t>4°fase</a:t>
            </a:r>
          </a:p>
          <a:p>
            <a:pPr algn="ctr"/>
            <a:r>
              <a:rPr lang="it-IT" b="1" dirty="0" smtClean="0">
                <a:latin typeface="Comfortaa" panose="00000500000000000000" pitchFamily="2" charset="0"/>
              </a:rPr>
              <a:t>accelerazione</a:t>
            </a:r>
          </a:p>
          <a:p>
            <a:pPr lvl="0" algn="ctr">
              <a:spcBef>
                <a:spcPts val="600"/>
              </a:spcBef>
            </a:pPr>
            <a:r>
              <a:rPr lang="it-IT" sz="2000" dirty="0" smtClean="0">
                <a:solidFill>
                  <a:srgbClr val="000000"/>
                </a:solidFill>
                <a:latin typeface="Comfortaa" panose="00000500000000000000" pitchFamily="2" charset="0"/>
              </a:rPr>
              <a:t>settembre-marzo 2019</a:t>
            </a:r>
            <a:endParaRPr lang="it-IT" dirty="0">
              <a:latin typeface="Comfortaa" panose="00000500000000000000" pitchFamily="2" charset="0"/>
            </a:endParaRPr>
          </a:p>
        </p:txBody>
      </p:sp>
      <p:pic>
        <p:nvPicPr>
          <p:cNvPr id="14" name="Picture 2" descr="C:\Users\gbariselli\Downloads\gear-wheel-31090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7304" y="3656105"/>
            <a:ext cx="637919" cy="43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gbariselli\Downloads\comments-1294815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9758" y="3567391"/>
            <a:ext cx="360040" cy="2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gbariselli\Downloads\currency-2022440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2064" y="5559934"/>
            <a:ext cx="335429" cy="44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gbariselli\Downloads\chart-line-148256_6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0251" y="5774435"/>
            <a:ext cx="732025" cy="5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nda 19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563888" y="150912"/>
            <a:ext cx="535151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baseline="30000" smtClean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kern="0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251891" y="119895"/>
            <a:ext cx="2591917" cy="500793"/>
            <a:chOff x="251891" y="119894"/>
            <a:chExt cx="3714162" cy="747835"/>
          </a:xfrm>
        </p:grpSpPr>
        <p:pic>
          <p:nvPicPr>
            <p:cNvPr id="19" name="Immagine 1" descr="LOGO_01_RGB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068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-36512" y="2852936"/>
            <a:ext cx="3024335" cy="131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008000"/>
                </a:solidFill>
                <a:latin typeface="Comfortaa" panose="00000500000000000000" pitchFamily="2" charset="0"/>
              </a:rPr>
              <a:t>moduli e insegnamenti</a:t>
            </a:r>
            <a:endParaRPr lang="it-IT" sz="2800" b="1" dirty="0">
              <a:solidFill>
                <a:srgbClr val="008000"/>
              </a:solidFill>
              <a:latin typeface="Comfortaa" panose="00000500000000000000" pitchFamily="2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059832" y="1844824"/>
            <a:ext cx="0" cy="3962400"/>
          </a:xfrm>
          <a:prstGeom prst="line">
            <a:avLst/>
          </a:prstGeom>
          <a:noFill/>
          <a:ln w="381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563888" y="1898956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it-IT" sz="2800" b="1" dirty="0" smtClean="0">
                <a:latin typeface="Comfortaa" panose="00000500000000000000" pitchFamily="2" charset="0"/>
              </a:rPr>
              <a:t>cultura imprenditoriale</a:t>
            </a:r>
          </a:p>
          <a:p>
            <a:pPr algn="l">
              <a:lnSpc>
                <a:spcPct val="200000"/>
              </a:lnSpc>
            </a:pPr>
            <a:r>
              <a:rPr lang="it-IT" sz="2000" b="1" dirty="0" smtClean="0">
                <a:latin typeface="Comfortaa" panose="00000500000000000000" pitchFamily="2" charset="0"/>
              </a:rPr>
              <a:t>imprenditorialità</a:t>
            </a:r>
          </a:p>
          <a:p>
            <a:pPr algn="l">
              <a:lnSpc>
                <a:spcPct val="200000"/>
              </a:lnSpc>
            </a:pPr>
            <a:r>
              <a:rPr lang="it-IT" sz="2000" b="1" dirty="0">
                <a:latin typeface="Comfortaa" panose="00000500000000000000" pitchFamily="2" charset="0"/>
              </a:rPr>
              <a:t>i</a:t>
            </a:r>
            <a:r>
              <a:rPr lang="it-IT" sz="2000" b="1" dirty="0" smtClean="0">
                <a:latin typeface="Comfortaa" panose="00000500000000000000" pitchFamily="2" charset="0"/>
              </a:rPr>
              <a:t>nnovazione tecnologica</a:t>
            </a:r>
          </a:p>
          <a:p>
            <a:pPr algn="l">
              <a:lnSpc>
                <a:spcPct val="200000"/>
              </a:lnSpc>
            </a:pPr>
            <a:r>
              <a:rPr lang="it-IT" sz="2000" b="1" dirty="0" smtClean="0">
                <a:latin typeface="Comfortaa" panose="00000500000000000000" pitchFamily="2" charset="0"/>
              </a:rPr>
              <a:t>impresa e creatività</a:t>
            </a:r>
          </a:p>
          <a:p>
            <a:pPr algn="l">
              <a:lnSpc>
                <a:spcPct val="200000"/>
              </a:lnSpc>
            </a:pPr>
            <a:r>
              <a:rPr lang="it-IT" sz="2000" b="1" dirty="0" smtClean="0">
                <a:latin typeface="Comfortaa" panose="00000500000000000000" pitchFamily="2" charset="0"/>
              </a:rPr>
              <a:t>...</a:t>
            </a:r>
            <a:endParaRPr lang="it-IT" sz="2000" b="1" dirty="0">
              <a:latin typeface="Comfortaa" panose="00000500000000000000" pitchFamily="2" charset="0"/>
            </a:endParaRPr>
          </a:p>
        </p:txBody>
      </p:sp>
      <p:sp>
        <p:nvSpPr>
          <p:cNvPr id="13" name="Onda 12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563888" y="150912"/>
            <a:ext cx="535151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baseline="30000" smtClean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kern="0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51891" y="119895"/>
            <a:ext cx="2591917" cy="500793"/>
            <a:chOff x="251891" y="119894"/>
            <a:chExt cx="3714162" cy="747835"/>
          </a:xfrm>
        </p:grpSpPr>
        <p:pic>
          <p:nvPicPr>
            <p:cNvPr id="12" name="Immagine 1" descr="LOGO_01_RGB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533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-36512" y="2852936"/>
            <a:ext cx="3024335" cy="131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008000"/>
                </a:solidFill>
                <a:latin typeface="Comfortaa" panose="00000500000000000000" pitchFamily="2" charset="0"/>
              </a:rPr>
              <a:t>moduli e insegnamenti</a:t>
            </a:r>
            <a:endParaRPr lang="it-IT" sz="2800" b="1" dirty="0">
              <a:solidFill>
                <a:srgbClr val="008000"/>
              </a:solidFill>
              <a:latin typeface="Comfortaa" panose="00000500000000000000" pitchFamily="2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059832" y="1844824"/>
            <a:ext cx="0" cy="3962400"/>
          </a:xfrm>
          <a:prstGeom prst="line">
            <a:avLst/>
          </a:prstGeom>
          <a:noFill/>
          <a:ln w="381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563888" y="1898956"/>
            <a:ext cx="5351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200000"/>
              </a:lnSpc>
            </a:pPr>
            <a:r>
              <a:rPr lang="it-IT" sz="2800" b="1" dirty="0" smtClean="0">
                <a:solidFill>
                  <a:srgbClr val="000000"/>
                </a:solidFill>
                <a:latin typeface="Comfortaa" panose="00000500000000000000" pitchFamily="2" charset="0"/>
              </a:rPr>
              <a:t>metodologia e </a:t>
            </a:r>
            <a:r>
              <a:rPr lang="it-IT" sz="2800" b="1" dirty="0" err="1" smtClean="0">
                <a:solidFill>
                  <a:srgbClr val="000000"/>
                </a:solidFill>
                <a:latin typeface="Comfortaa" panose="00000500000000000000" pitchFamily="2" charset="0"/>
              </a:rPr>
              <a:t>project</a:t>
            </a:r>
            <a:r>
              <a:rPr lang="it-IT" sz="2800" b="1" dirty="0" smtClean="0">
                <a:solidFill>
                  <a:srgbClr val="000000"/>
                </a:solidFill>
                <a:latin typeface="Comfortaa" panose="00000500000000000000" pitchFamily="2" charset="0"/>
              </a:rPr>
              <a:t> work</a:t>
            </a:r>
            <a:endParaRPr lang="it-IT" sz="2800" b="1" dirty="0">
              <a:solidFill>
                <a:srgbClr val="000000"/>
              </a:solidFill>
              <a:latin typeface="Comfortaa" panose="00000500000000000000" pitchFamily="2" charset="0"/>
            </a:endParaRPr>
          </a:p>
          <a:p>
            <a:pPr lvl="0" algn="l">
              <a:lnSpc>
                <a:spcPct val="200000"/>
              </a:lnSpc>
            </a:pPr>
            <a:r>
              <a:rPr lang="it-IT" sz="2000" b="1" dirty="0">
                <a:solidFill>
                  <a:srgbClr val="000000"/>
                </a:solidFill>
                <a:latin typeface="Comfortaa" panose="00000500000000000000" pitchFamily="2" charset="0"/>
              </a:rPr>
              <a:t>design </a:t>
            </a:r>
            <a:r>
              <a:rPr lang="it-IT" sz="2000" b="1" dirty="0" err="1">
                <a:solidFill>
                  <a:srgbClr val="000000"/>
                </a:solidFill>
                <a:latin typeface="Comfortaa" panose="00000500000000000000" pitchFamily="2" charset="0"/>
              </a:rPr>
              <a:t>thinking</a:t>
            </a:r>
            <a:endParaRPr lang="it-IT" sz="2000" b="1" dirty="0">
              <a:solidFill>
                <a:srgbClr val="000000"/>
              </a:solidFill>
              <a:latin typeface="Comfortaa" panose="00000500000000000000" pitchFamily="2" charset="0"/>
            </a:endParaRPr>
          </a:p>
          <a:p>
            <a:pPr lvl="0" algn="l">
              <a:lnSpc>
                <a:spcPct val="200000"/>
              </a:lnSpc>
            </a:pPr>
            <a:r>
              <a:rPr lang="it-IT" sz="2000" b="1" dirty="0" err="1">
                <a:solidFill>
                  <a:srgbClr val="000000"/>
                </a:solidFill>
                <a:latin typeface="Comfortaa" panose="00000500000000000000" pitchFamily="2" charset="0"/>
              </a:rPr>
              <a:t>lean</a:t>
            </a:r>
            <a:r>
              <a:rPr lang="it-IT" sz="2000" b="1" dirty="0">
                <a:solidFill>
                  <a:srgbClr val="000000"/>
                </a:solidFill>
                <a:latin typeface="Comfortaa" panose="00000500000000000000" pitchFamily="2" charset="0"/>
              </a:rPr>
              <a:t> </a:t>
            </a:r>
            <a:r>
              <a:rPr lang="it-IT" sz="2000" b="1" dirty="0" err="1">
                <a:solidFill>
                  <a:srgbClr val="000000"/>
                </a:solidFill>
                <a:latin typeface="Comfortaa" panose="00000500000000000000" pitchFamily="2" charset="0"/>
              </a:rPr>
              <a:t>canvas</a:t>
            </a:r>
            <a:endParaRPr lang="it-IT" sz="2000" b="1" dirty="0">
              <a:solidFill>
                <a:srgbClr val="000000"/>
              </a:solidFill>
              <a:latin typeface="Comfortaa" panose="00000500000000000000" pitchFamily="2" charset="0"/>
            </a:endParaRPr>
          </a:p>
          <a:p>
            <a:pPr lvl="0" algn="l">
              <a:lnSpc>
                <a:spcPct val="200000"/>
              </a:lnSpc>
            </a:pPr>
            <a:r>
              <a:rPr lang="it-IT" sz="2000" b="1" dirty="0" err="1" smtClean="0">
                <a:solidFill>
                  <a:srgbClr val="000000"/>
                </a:solidFill>
                <a:latin typeface="Comfortaa" panose="00000500000000000000" pitchFamily="2" charset="0"/>
              </a:rPr>
              <a:t>pitch</a:t>
            </a:r>
            <a:endParaRPr lang="it-IT" sz="2000" b="1" dirty="0">
              <a:solidFill>
                <a:srgbClr val="000000"/>
              </a:solidFill>
              <a:latin typeface="Comfortaa" panose="00000500000000000000" pitchFamily="2" charset="0"/>
            </a:endParaRPr>
          </a:p>
          <a:p>
            <a:pPr lvl="0" algn="l">
              <a:lnSpc>
                <a:spcPct val="200000"/>
              </a:lnSpc>
            </a:pPr>
            <a:r>
              <a:rPr lang="it-IT" sz="2000" b="1" dirty="0">
                <a:solidFill>
                  <a:srgbClr val="000000"/>
                </a:solidFill>
                <a:latin typeface="Comfortaa" panose="00000500000000000000" pitchFamily="2" charset="0"/>
              </a:rPr>
              <a:t>proprietà intellettuale</a:t>
            </a:r>
          </a:p>
          <a:p>
            <a:pPr algn="l">
              <a:lnSpc>
                <a:spcPct val="200000"/>
              </a:lnSpc>
            </a:pPr>
            <a:r>
              <a:rPr lang="it-IT" sz="2000" b="1" dirty="0" smtClean="0">
                <a:latin typeface="Comfortaa" panose="00000500000000000000" pitchFamily="2" charset="0"/>
              </a:rPr>
              <a:t>...</a:t>
            </a:r>
            <a:endParaRPr lang="it-IT" sz="2000" b="1" dirty="0">
              <a:latin typeface="Comfortaa" panose="00000500000000000000" pitchFamily="2" charset="0"/>
            </a:endParaRPr>
          </a:p>
        </p:txBody>
      </p:sp>
      <p:sp>
        <p:nvSpPr>
          <p:cNvPr id="13" name="Onda 12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563888" y="150912"/>
            <a:ext cx="535151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baseline="30000" smtClean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kern="0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51891" y="119895"/>
            <a:ext cx="2591917" cy="500793"/>
            <a:chOff x="251891" y="119894"/>
            <a:chExt cx="3714162" cy="747835"/>
          </a:xfrm>
        </p:grpSpPr>
        <p:pic>
          <p:nvPicPr>
            <p:cNvPr id="12" name="Immagine 1" descr="LOGO_01_RGB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437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-36512" y="2852936"/>
            <a:ext cx="3024335" cy="131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008000"/>
                </a:solidFill>
                <a:latin typeface="Comfortaa" panose="00000500000000000000" pitchFamily="2" charset="0"/>
              </a:rPr>
              <a:t>moduli e insegnamenti</a:t>
            </a:r>
            <a:endParaRPr lang="it-IT" sz="2800" b="1" dirty="0">
              <a:solidFill>
                <a:srgbClr val="008000"/>
              </a:solidFill>
              <a:latin typeface="Comfortaa" panose="00000500000000000000" pitchFamily="2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059832" y="1844824"/>
            <a:ext cx="0" cy="3962400"/>
          </a:xfrm>
          <a:prstGeom prst="line">
            <a:avLst/>
          </a:prstGeom>
          <a:noFill/>
          <a:ln w="381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563888" y="1898956"/>
            <a:ext cx="5351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200000"/>
              </a:lnSpc>
            </a:pPr>
            <a:r>
              <a:rPr lang="it-IT" sz="2800" b="1" dirty="0" smtClean="0">
                <a:solidFill>
                  <a:srgbClr val="000000"/>
                </a:solidFill>
                <a:latin typeface="Comfortaa" panose="00000500000000000000" pitchFamily="2" charset="0"/>
              </a:rPr>
              <a:t>competenze</a:t>
            </a:r>
            <a:endParaRPr lang="it-IT" sz="2800" b="1" dirty="0">
              <a:solidFill>
                <a:srgbClr val="000000"/>
              </a:solidFill>
              <a:latin typeface="Comfortaa" panose="00000500000000000000" pitchFamily="2" charset="0"/>
            </a:endParaRPr>
          </a:p>
          <a:p>
            <a:pPr lvl="0" algn="l">
              <a:lnSpc>
                <a:spcPct val="200000"/>
              </a:lnSpc>
            </a:pPr>
            <a:r>
              <a:rPr lang="it-IT" sz="2000" b="1" dirty="0" smtClean="0">
                <a:solidFill>
                  <a:srgbClr val="000000"/>
                </a:solidFill>
                <a:latin typeface="Comfortaa" panose="00000500000000000000" pitchFamily="2" charset="0"/>
              </a:rPr>
              <a:t>soft </a:t>
            </a:r>
            <a:r>
              <a:rPr lang="it-IT" sz="2000" b="1" dirty="0" err="1" smtClean="0">
                <a:solidFill>
                  <a:srgbClr val="000000"/>
                </a:solidFill>
                <a:latin typeface="Comfortaa" panose="00000500000000000000" pitchFamily="2" charset="0"/>
              </a:rPr>
              <a:t>skill</a:t>
            </a:r>
            <a:endParaRPr lang="it-IT" sz="2000" b="1" dirty="0">
              <a:solidFill>
                <a:srgbClr val="000000"/>
              </a:solidFill>
              <a:latin typeface="Comfortaa" panose="00000500000000000000" pitchFamily="2" charset="0"/>
            </a:endParaRPr>
          </a:p>
          <a:p>
            <a:pPr lvl="0" algn="l">
              <a:lnSpc>
                <a:spcPct val="200000"/>
              </a:lnSpc>
            </a:pPr>
            <a:r>
              <a:rPr lang="it-IT" sz="2000" b="1" dirty="0" smtClean="0">
                <a:solidFill>
                  <a:srgbClr val="000000"/>
                </a:solidFill>
                <a:latin typeface="Comfortaa" panose="00000500000000000000" pitchFamily="2" charset="0"/>
              </a:rPr>
              <a:t>come lavorare in gruppo</a:t>
            </a:r>
            <a:endParaRPr lang="it-IT" sz="2000" b="1" dirty="0">
              <a:solidFill>
                <a:srgbClr val="000000"/>
              </a:solidFill>
              <a:latin typeface="Comfortaa" panose="00000500000000000000" pitchFamily="2" charset="0"/>
            </a:endParaRPr>
          </a:p>
          <a:p>
            <a:pPr lvl="0" algn="l">
              <a:lnSpc>
                <a:spcPct val="200000"/>
              </a:lnSpc>
            </a:pPr>
            <a:r>
              <a:rPr lang="it-IT" sz="2000" b="1" dirty="0" smtClean="0">
                <a:solidFill>
                  <a:srgbClr val="000000"/>
                </a:solidFill>
                <a:latin typeface="Comfortaa" panose="00000500000000000000" pitchFamily="2" charset="0"/>
              </a:rPr>
              <a:t>autovalutazione delle competenze</a:t>
            </a:r>
            <a:endParaRPr lang="it-IT" sz="2000" b="1" dirty="0">
              <a:solidFill>
                <a:srgbClr val="000000"/>
              </a:solidFill>
              <a:latin typeface="Comfortaa" panose="00000500000000000000" pitchFamily="2" charset="0"/>
            </a:endParaRPr>
          </a:p>
          <a:p>
            <a:pPr lvl="0" algn="l">
              <a:lnSpc>
                <a:spcPct val="200000"/>
              </a:lnSpc>
            </a:pPr>
            <a:r>
              <a:rPr lang="it-IT" sz="2000" b="1" dirty="0" err="1" smtClean="0">
                <a:solidFill>
                  <a:srgbClr val="000000"/>
                </a:solidFill>
                <a:latin typeface="Comfortaa" panose="00000500000000000000" pitchFamily="2" charset="0"/>
              </a:rPr>
              <a:t>growth</a:t>
            </a:r>
            <a:r>
              <a:rPr lang="it-IT" sz="2000" b="1" dirty="0" smtClean="0">
                <a:solidFill>
                  <a:srgbClr val="000000"/>
                </a:solidFill>
                <a:latin typeface="Comfortaa" panose="00000500000000000000" pitchFamily="2" charset="0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Comfortaa" panose="00000500000000000000" pitchFamily="2" charset="0"/>
              </a:rPr>
              <a:t>mindset</a:t>
            </a:r>
            <a:endParaRPr lang="it-IT" sz="2000" b="1" dirty="0">
              <a:solidFill>
                <a:srgbClr val="000000"/>
              </a:solidFill>
              <a:latin typeface="Comfortaa" panose="00000500000000000000" pitchFamily="2" charset="0"/>
            </a:endParaRPr>
          </a:p>
          <a:p>
            <a:pPr algn="l">
              <a:lnSpc>
                <a:spcPct val="200000"/>
              </a:lnSpc>
            </a:pPr>
            <a:r>
              <a:rPr lang="it-IT" sz="2000" b="1" dirty="0" smtClean="0">
                <a:latin typeface="Comfortaa" panose="00000500000000000000" pitchFamily="2" charset="0"/>
              </a:rPr>
              <a:t>...</a:t>
            </a:r>
            <a:endParaRPr lang="it-IT" sz="2000" b="1" dirty="0">
              <a:latin typeface="Comfortaa" panose="00000500000000000000" pitchFamily="2" charset="0"/>
            </a:endParaRPr>
          </a:p>
        </p:txBody>
      </p:sp>
      <p:sp>
        <p:nvSpPr>
          <p:cNvPr id="13" name="Onda 12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563888" y="150912"/>
            <a:ext cx="535151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baseline="30000" smtClean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kern="0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51891" y="119895"/>
            <a:ext cx="2591917" cy="500793"/>
            <a:chOff x="251891" y="119894"/>
            <a:chExt cx="3714162" cy="747835"/>
          </a:xfrm>
        </p:grpSpPr>
        <p:pic>
          <p:nvPicPr>
            <p:cNvPr id="12" name="Immagine 1" descr="LOGO_01_RGB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76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-36512" y="3492279"/>
            <a:ext cx="3024335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008000"/>
                </a:solidFill>
                <a:latin typeface="Comfortaa" panose="00000500000000000000" pitchFamily="2" charset="0"/>
              </a:rPr>
              <a:t>il tema</a:t>
            </a:r>
            <a:endParaRPr lang="it-IT" sz="2800" b="1" dirty="0">
              <a:solidFill>
                <a:srgbClr val="008000"/>
              </a:solidFill>
              <a:latin typeface="Comfortaa" panose="00000500000000000000" pitchFamily="2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059832" y="1844824"/>
            <a:ext cx="0" cy="3962400"/>
          </a:xfrm>
          <a:prstGeom prst="line">
            <a:avLst/>
          </a:prstGeom>
          <a:noFill/>
          <a:ln w="381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576890" y="3041194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4800" b="1" dirty="0" smtClean="0">
                <a:latin typeface="Comfortaa" panose="00000500000000000000" pitchFamily="2" charset="0"/>
              </a:rPr>
              <a:t>sostenibilità ambientale</a:t>
            </a:r>
          </a:p>
        </p:txBody>
      </p:sp>
      <p:sp>
        <p:nvSpPr>
          <p:cNvPr id="12" name="Onda 11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563888" y="150912"/>
            <a:ext cx="535151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baseline="30000" smtClean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kern="0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51891" y="119895"/>
            <a:ext cx="2591917" cy="500793"/>
            <a:chOff x="251891" y="119894"/>
            <a:chExt cx="3714162" cy="747835"/>
          </a:xfrm>
        </p:grpSpPr>
        <p:pic>
          <p:nvPicPr>
            <p:cNvPr id="13" name="Immagine 1" descr="LOGO_01_RGB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452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4308" y="3407226"/>
            <a:ext cx="3024335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008000"/>
                </a:solidFill>
                <a:latin typeface="Comfortaa" panose="00000500000000000000" pitchFamily="2" charset="0"/>
              </a:rPr>
              <a:t>e poi?</a:t>
            </a:r>
            <a:endParaRPr lang="it-IT" sz="2800" b="1" dirty="0">
              <a:solidFill>
                <a:srgbClr val="008000"/>
              </a:solidFill>
              <a:latin typeface="Comfortaa" panose="00000500000000000000" pitchFamily="2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059832" y="1759771"/>
            <a:ext cx="0" cy="3962400"/>
          </a:xfrm>
          <a:prstGeom prst="line">
            <a:avLst/>
          </a:prstGeom>
          <a:noFill/>
          <a:ln w="381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491880" y="2060848"/>
            <a:ext cx="52565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4400" b="1" dirty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ACCELERATORE</a:t>
            </a:r>
          </a:p>
          <a:p>
            <a:pPr lvl="0" algn="ctr"/>
            <a:endParaRPr lang="it-IT" b="1" dirty="0">
              <a:solidFill>
                <a:srgbClr val="000000"/>
              </a:solidFill>
              <a:latin typeface="Comfortaa" panose="000005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it-IT" b="1" dirty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per idee innovative </a:t>
            </a:r>
            <a:endParaRPr lang="it-IT" b="1" dirty="0" smtClean="0">
              <a:solidFill>
                <a:srgbClr val="000000"/>
              </a:solidFill>
              <a:latin typeface="Comfortaa" panose="000005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it-IT" b="1" dirty="0" smtClean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da  </a:t>
            </a:r>
            <a:r>
              <a:rPr lang="it-IT" b="1" dirty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sviluppare </a:t>
            </a:r>
            <a:endParaRPr lang="it-IT" b="1" dirty="0" smtClean="0">
              <a:solidFill>
                <a:srgbClr val="000000"/>
              </a:solidFill>
              <a:latin typeface="Comfortaa" panose="000005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it-IT" b="1" dirty="0" smtClean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in </a:t>
            </a:r>
            <a:r>
              <a:rPr lang="it-IT" b="1" dirty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esperimenti </a:t>
            </a:r>
            <a:endParaRPr lang="it-IT" b="1" dirty="0" smtClean="0">
              <a:solidFill>
                <a:srgbClr val="000000"/>
              </a:solidFill>
              <a:latin typeface="Comfortaa" panose="000005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it-IT" b="1" dirty="0" smtClean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di </a:t>
            </a:r>
            <a:r>
              <a:rPr lang="it-IT" b="1" dirty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imprenditorialità</a:t>
            </a:r>
          </a:p>
        </p:txBody>
      </p:sp>
      <p:sp>
        <p:nvSpPr>
          <p:cNvPr id="13" name="Onda 12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563888" y="150912"/>
            <a:ext cx="535151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baseline="30000" smtClean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kern="0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251891" y="119895"/>
            <a:ext cx="2591917" cy="500793"/>
            <a:chOff x="251891" y="119894"/>
            <a:chExt cx="3714162" cy="747835"/>
          </a:xfrm>
        </p:grpSpPr>
        <p:pic>
          <p:nvPicPr>
            <p:cNvPr id="18" name="Immagine 1" descr="LOGO_01_RGB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139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4308" y="3407226"/>
            <a:ext cx="3024335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>
                <a:solidFill>
                  <a:srgbClr val="008000"/>
                </a:solidFill>
                <a:latin typeface="Comfortaa" panose="00000500000000000000" pitchFamily="2" charset="0"/>
              </a:rPr>
              <a:t>i numeri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059832" y="1842864"/>
            <a:ext cx="0" cy="3962400"/>
          </a:xfrm>
          <a:prstGeom prst="line">
            <a:avLst/>
          </a:prstGeom>
          <a:noFill/>
          <a:ln w="381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203848" y="1844824"/>
            <a:ext cx="594015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</a:pPr>
            <a:r>
              <a:rPr lang="it-IT" b="1" dirty="0">
                <a:solidFill>
                  <a:srgbClr val="000000"/>
                </a:solidFill>
                <a:latin typeface="Comfortaa" panose="00000500000000000000" pitchFamily="2" charset="0"/>
              </a:rPr>
              <a:t>60 studenti </a:t>
            </a:r>
            <a:r>
              <a:rPr lang="it-IT" sz="1800" dirty="0" smtClean="0">
                <a:solidFill>
                  <a:srgbClr val="000000"/>
                </a:solidFill>
                <a:latin typeface="Comfortaa" panose="00000500000000000000" pitchFamily="2" charset="0"/>
              </a:rPr>
              <a:t>di scuola </a:t>
            </a:r>
            <a:r>
              <a:rPr lang="it-IT" sz="1800" dirty="0">
                <a:solidFill>
                  <a:srgbClr val="000000"/>
                </a:solidFill>
                <a:latin typeface="Comfortaa" panose="00000500000000000000" pitchFamily="2" charset="0"/>
              </a:rPr>
              <a:t>sec. </a:t>
            </a:r>
            <a:r>
              <a:rPr lang="it-IT" sz="1800" dirty="0" smtClean="0">
                <a:solidFill>
                  <a:srgbClr val="000000"/>
                </a:solidFill>
                <a:latin typeface="Comfortaa" panose="00000500000000000000" pitchFamily="2" charset="0"/>
              </a:rPr>
              <a:t>2°grado </a:t>
            </a:r>
            <a:r>
              <a:rPr lang="it-IT" sz="1800" dirty="0">
                <a:solidFill>
                  <a:srgbClr val="000000"/>
                </a:solidFill>
                <a:latin typeface="Comfortaa" panose="00000500000000000000" pitchFamily="2" charset="0"/>
              </a:rPr>
              <a:t>della città metropolitana di Firenze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1800" dirty="0" smtClean="0">
                <a:solidFill>
                  <a:srgbClr val="000000"/>
                </a:solidFill>
                <a:latin typeface="Comfortaa" panose="00000500000000000000" pitchFamily="2" charset="0"/>
              </a:rPr>
              <a:t>oltre</a:t>
            </a:r>
            <a:r>
              <a:rPr lang="it-IT" b="1" dirty="0" smtClean="0">
                <a:latin typeface="Comfortaa" panose="00000500000000000000" pitchFamily="2" charset="0"/>
              </a:rPr>
              <a:t> </a:t>
            </a:r>
            <a:r>
              <a:rPr lang="it-IT" b="1" dirty="0">
                <a:latin typeface="Comfortaa" panose="00000500000000000000" pitchFamily="2" charset="0"/>
              </a:rPr>
              <a:t>20 relatori</a:t>
            </a:r>
          </a:p>
          <a:p>
            <a:pPr lvl="0" algn="ctr">
              <a:lnSpc>
                <a:spcPct val="150000"/>
              </a:lnSpc>
              <a:spcAft>
                <a:spcPts val="1200"/>
              </a:spcAft>
            </a:pPr>
            <a:r>
              <a:rPr lang="it-IT" b="1" dirty="0" smtClean="0">
                <a:latin typeface="Comfortaa" panose="00000500000000000000" pitchFamily="2" charset="0"/>
              </a:rPr>
              <a:t>3 partner scientifici</a:t>
            </a:r>
          </a:p>
          <a:p>
            <a:pPr lvl="0" algn="ctr">
              <a:lnSpc>
                <a:spcPct val="150000"/>
              </a:lnSpc>
              <a:spcAft>
                <a:spcPts val="1200"/>
              </a:spcAft>
            </a:pPr>
            <a:r>
              <a:rPr lang="it-IT" b="1" dirty="0" smtClean="0">
                <a:latin typeface="Comfortaa" panose="00000500000000000000" pitchFamily="2" charset="0"/>
              </a:rPr>
              <a:t>3 tutor tecnici</a:t>
            </a:r>
          </a:p>
          <a:p>
            <a:pPr lvl="0" algn="ctr">
              <a:lnSpc>
                <a:spcPct val="150000"/>
              </a:lnSpc>
              <a:spcAft>
                <a:spcPts val="1200"/>
              </a:spcAft>
            </a:pPr>
            <a:r>
              <a:rPr lang="it-IT" b="1" dirty="0" smtClean="0">
                <a:latin typeface="Comfortaa" panose="00000500000000000000" pitchFamily="2" charset="0"/>
              </a:rPr>
              <a:t>5 tutor di processo</a:t>
            </a:r>
            <a:endParaRPr lang="it-IT" b="1" dirty="0">
              <a:latin typeface="Comfortaa" panose="00000500000000000000" pitchFamily="2" charset="0"/>
            </a:endParaRPr>
          </a:p>
        </p:txBody>
      </p:sp>
      <p:sp>
        <p:nvSpPr>
          <p:cNvPr id="13" name="Onda 12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563888" y="150912"/>
            <a:ext cx="535151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baseline="30000" smtClean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kern="0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251891" y="119895"/>
            <a:ext cx="2591917" cy="500793"/>
            <a:chOff x="251891" y="119894"/>
            <a:chExt cx="3714162" cy="747835"/>
          </a:xfrm>
        </p:grpSpPr>
        <p:pic>
          <p:nvPicPr>
            <p:cNvPr id="18" name="Immagine 1" descr="LOGO_01_RGB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768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4308" y="3418311"/>
            <a:ext cx="3024335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>
                <a:solidFill>
                  <a:srgbClr val="008000"/>
                </a:solidFill>
                <a:latin typeface="Comfortaa" panose="00000500000000000000" pitchFamily="2" charset="0"/>
              </a:rPr>
              <a:t>i numeri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059832" y="1844824"/>
            <a:ext cx="0" cy="3962400"/>
          </a:xfrm>
          <a:prstGeom prst="line">
            <a:avLst/>
          </a:prstGeom>
          <a:noFill/>
          <a:ln w="381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203848" y="1124744"/>
            <a:ext cx="594015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it-IT" b="1" dirty="0" smtClean="0">
                <a:latin typeface="Comfortaa" panose="00000500000000000000" pitchFamily="2" charset="0"/>
              </a:rPr>
              <a:t>155 ore </a:t>
            </a:r>
            <a:r>
              <a:rPr lang="it-IT" sz="1800" dirty="0">
                <a:solidFill>
                  <a:srgbClr val="000000"/>
                </a:solidFill>
                <a:latin typeface="Comfortaa" panose="00000500000000000000" pitchFamily="2" charset="0"/>
              </a:rPr>
              <a:t>totali</a:t>
            </a:r>
          </a:p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it-IT" b="1" dirty="0" smtClean="0">
                <a:latin typeface="Comfortaa" panose="00000500000000000000" pitchFamily="2" charset="0"/>
              </a:rPr>
              <a:t>80 ore </a:t>
            </a:r>
            <a:r>
              <a:rPr lang="it-IT" sz="1800" dirty="0">
                <a:solidFill>
                  <a:srgbClr val="000000"/>
                </a:solidFill>
                <a:latin typeface="Comfortaa" panose="00000500000000000000" pitchFamily="2" charset="0"/>
              </a:rPr>
              <a:t>di</a:t>
            </a:r>
            <a:r>
              <a:rPr lang="it-IT" b="1" dirty="0" smtClean="0">
                <a:latin typeface="Comfortaa" panose="00000500000000000000" pitchFamily="2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Comfortaa" panose="00000500000000000000" pitchFamily="2" charset="0"/>
              </a:rPr>
              <a:t>project</a:t>
            </a:r>
            <a:r>
              <a:rPr lang="it-IT" sz="1800" dirty="0">
                <a:solidFill>
                  <a:srgbClr val="000000"/>
                </a:solidFill>
                <a:latin typeface="Comfortaa" panose="00000500000000000000" pitchFamily="2" charset="0"/>
              </a:rPr>
              <a:t> work</a:t>
            </a:r>
          </a:p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it-IT" b="1" dirty="0" smtClean="0">
                <a:latin typeface="Comfortaa" panose="00000500000000000000" pitchFamily="2" charset="0"/>
              </a:rPr>
              <a:t>25 ore </a:t>
            </a:r>
            <a:r>
              <a:rPr lang="it-IT" sz="1800" dirty="0">
                <a:solidFill>
                  <a:srgbClr val="000000"/>
                </a:solidFill>
                <a:latin typeface="Comfortaa" panose="00000500000000000000" pitchFamily="2" charset="0"/>
              </a:rPr>
              <a:t>di </a:t>
            </a:r>
            <a:r>
              <a:rPr lang="it-IT" sz="1800" dirty="0" smtClean="0">
                <a:solidFill>
                  <a:srgbClr val="000000"/>
                </a:solidFill>
                <a:latin typeface="Comfortaa" panose="00000500000000000000" pitchFamily="2" charset="0"/>
              </a:rPr>
              <a:t>metodologia</a:t>
            </a:r>
          </a:p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it-IT" b="1" dirty="0">
                <a:latin typeface="Comfortaa" panose="00000500000000000000" pitchFamily="2" charset="0"/>
              </a:rPr>
              <a:t>22 ore </a:t>
            </a:r>
            <a:r>
              <a:rPr lang="it-IT" sz="1800" dirty="0" smtClean="0">
                <a:solidFill>
                  <a:srgbClr val="000000"/>
                </a:solidFill>
                <a:latin typeface="Comfortaa" panose="00000500000000000000" pitchFamily="2" charset="0"/>
              </a:rPr>
              <a:t>di competenze e cultura imprenditoriale</a:t>
            </a:r>
            <a:endParaRPr lang="it-IT" sz="1800" dirty="0">
              <a:solidFill>
                <a:srgbClr val="000000"/>
              </a:solidFill>
              <a:latin typeface="Comfortaa" panose="00000500000000000000" pitchFamily="2" charset="0"/>
            </a:endParaRPr>
          </a:p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it-IT" b="1" dirty="0" smtClean="0">
                <a:latin typeface="Comfortaa" panose="00000500000000000000" pitchFamily="2" charset="0"/>
              </a:rPr>
              <a:t>25 insegnamenti</a:t>
            </a:r>
          </a:p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it-IT" b="1" dirty="0" smtClean="0">
                <a:solidFill>
                  <a:srgbClr val="000000"/>
                </a:solidFill>
                <a:latin typeface="Comfortaa" panose="00000500000000000000" pitchFamily="2" charset="0"/>
              </a:rPr>
              <a:t>1 </a:t>
            </a:r>
            <a:r>
              <a:rPr lang="it-IT" b="1" dirty="0" err="1">
                <a:solidFill>
                  <a:srgbClr val="000000"/>
                </a:solidFill>
                <a:latin typeface="Comfortaa" panose="00000500000000000000" pitchFamily="2" charset="0"/>
              </a:rPr>
              <a:t>hackathon</a:t>
            </a:r>
            <a:endParaRPr lang="it-IT" b="1" dirty="0">
              <a:solidFill>
                <a:srgbClr val="000000"/>
              </a:solidFill>
              <a:latin typeface="Comfortaa" panose="00000500000000000000" pitchFamily="2" charset="0"/>
            </a:endParaRPr>
          </a:p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it-IT" b="1" dirty="0" smtClean="0">
                <a:solidFill>
                  <a:srgbClr val="000000"/>
                </a:solidFill>
                <a:latin typeface="Comfortaa" panose="00000500000000000000" pitchFamily="2" charset="0"/>
              </a:rPr>
              <a:t>finanziamento e percorso formativo ad hoc </a:t>
            </a:r>
            <a:r>
              <a:rPr lang="it-IT" sz="1800" dirty="0" smtClean="0">
                <a:solidFill>
                  <a:srgbClr val="000000"/>
                </a:solidFill>
                <a:latin typeface="Comfortaa" panose="00000500000000000000" pitchFamily="2" charset="0"/>
              </a:rPr>
              <a:t>per </a:t>
            </a:r>
            <a:r>
              <a:rPr lang="it-IT" sz="1800" dirty="0">
                <a:solidFill>
                  <a:srgbClr val="000000"/>
                </a:solidFill>
                <a:latin typeface="Comfortaa" panose="00000500000000000000" pitchFamily="2" charset="0"/>
              </a:rPr>
              <a:t>i progetti </a:t>
            </a:r>
            <a:r>
              <a:rPr lang="it-IT" sz="1800" dirty="0" smtClean="0">
                <a:solidFill>
                  <a:srgbClr val="000000"/>
                </a:solidFill>
                <a:latin typeface="Comfortaa" panose="00000500000000000000" pitchFamily="2" charset="0"/>
              </a:rPr>
              <a:t>vincitori</a:t>
            </a:r>
            <a:endParaRPr lang="it-IT" b="1" dirty="0">
              <a:latin typeface="Comfortaa" panose="00000500000000000000" pitchFamily="2" charset="0"/>
            </a:endParaRPr>
          </a:p>
        </p:txBody>
      </p:sp>
      <p:sp>
        <p:nvSpPr>
          <p:cNvPr id="13" name="Onda 12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563888" y="150912"/>
            <a:ext cx="535151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baseline="30000" smtClean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kern="0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251891" y="119895"/>
            <a:ext cx="2591917" cy="500793"/>
            <a:chOff x="251891" y="119894"/>
            <a:chExt cx="3714162" cy="747835"/>
          </a:xfrm>
        </p:grpSpPr>
        <p:pic>
          <p:nvPicPr>
            <p:cNvPr id="18" name="Immagine 1" descr="LOGO_01_RGB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961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50841" y="3250011"/>
            <a:ext cx="3024335" cy="131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>
                <a:solidFill>
                  <a:srgbClr val="008000"/>
                </a:solidFill>
                <a:latin typeface="Comfortaa" panose="00000500000000000000" pitchFamily="2" charset="0"/>
              </a:rPr>
              <a:t>il candidato ideale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059832" y="1925721"/>
            <a:ext cx="0" cy="3962400"/>
          </a:xfrm>
          <a:prstGeom prst="line">
            <a:avLst/>
          </a:prstGeom>
          <a:noFill/>
          <a:ln w="381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275856" y="1690930"/>
            <a:ext cx="576064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t-IT" sz="2000" dirty="0">
                <a:solidFill>
                  <a:srgbClr val="000000"/>
                </a:solidFill>
                <a:latin typeface="Comfortaa" panose="00000500000000000000" pitchFamily="2" charset="0"/>
              </a:rPr>
              <a:t>ragazzi e ragazze </a:t>
            </a:r>
            <a:r>
              <a:rPr lang="it-IT" sz="2000" b="1" dirty="0">
                <a:solidFill>
                  <a:srgbClr val="000000"/>
                </a:solidFill>
                <a:latin typeface="Comfortaa" panose="00000500000000000000" pitchFamily="2" charset="0"/>
              </a:rPr>
              <a:t>ambiziosi</a:t>
            </a:r>
            <a:r>
              <a:rPr lang="it-IT" sz="2000" dirty="0">
                <a:solidFill>
                  <a:srgbClr val="000000"/>
                </a:solidFill>
                <a:latin typeface="Comfortaa" panose="00000500000000000000" pitchFamily="2" charset="0"/>
              </a:rPr>
              <a:t>, </a:t>
            </a:r>
            <a:r>
              <a:rPr lang="it-IT" sz="2000" b="1" dirty="0">
                <a:solidFill>
                  <a:srgbClr val="000000"/>
                </a:solidFill>
                <a:latin typeface="Comfortaa" panose="00000500000000000000" pitchFamily="2" charset="0"/>
              </a:rPr>
              <a:t>dinamici</a:t>
            </a:r>
            <a:r>
              <a:rPr lang="it-IT" sz="2000" dirty="0">
                <a:solidFill>
                  <a:srgbClr val="000000"/>
                </a:solidFill>
                <a:latin typeface="Comfortaa" panose="00000500000000000000" pitchFamily="2" charset="0"/>
              </a:rPr>
              <a:t>, con spirito di </a:t>
            </a:r>
            <a:r>
              <a:rPr lang="it-IT" sz="2000" b="1" dirty="0">
                <a:solidFill>
                  <a:srgbClr val="000000"/>
                </a:solidFill>
                <a:latin typeface="Comfortaa" panose="00000500000000000000" pitchFamily="2" charset="0"/>
              </a:rPr>
              <a:t>iniziativa</a:t>
            </a:r>
            <a:r>
              <a:rPr lang="it-IT" sz="2000" dirty="0">
                <a:solidFill>
                  <a:srgbClr val="000000"/>
                </a:solidFill>
                <a:latin typeface="Comfortaa" panose="00000500000000000000" pitchFamily="2" charset="0"/>
              </a:rPr>
              <a:t> e voglia di </a:t>
            </a:r>
            <a:r>
              <a:rPr lang="it-IT" sz="2000" b="1" dirty="0">
                <a:solidFill>
                  <a:srgbClr val="000000"/>
                </a:solidFill>
                <a:latin typeface="Comfortaa" panose="00000500000000000000" pitchFamily="2" charset="0"/>
              </a:rPr>
              <a:t>mettersi in gioco</a:t>
            </a:r>
          </a:p>
          <a:p>
            <a:pPr lvl="0" algn="ctr">
              <a:lnSpc>
                <a:spcPct val="150000"/>
              </a:lnSpc>
            </a:pPr>
            <a:endParaRPr lang="it-IT" b="1" dirty="0">
              <a:solidFill>
                <a:srgbClr val="FF0000"/>
              </a:solidFill>
              <a:latin typeface="Comfortaa" panose="00000500000000000000" pitchFamily="2" charset="0"/>
            </a:endParaRPr>
          </a:p>
          <a:p>
            <a:pPr lvl="0" algn="ctr">
              <a:lnSpc>
                <a:spcPct val="150000"/>
              </a:lnSpc>
            </a:pPr>
            <a:r>
              <a:rPr lang="it-IT" sz="2000" b="1" dirty="0" smtClean="0">
                <a:solidFill>
                  <a:srgbClr val="000000"/>
                </a:solidFill>
                <a:latin typeface="Comfortaa" panose="00000500000000000000" pitchFamily="2" charset="0"/>
              </a:rPr>
              <a:t>classe III e IV</a:t>
            </a:r>
          </a:p>
          <a:p>
            <a:pPr lvl="0" algn="ctr">
              <a:lnSpc>
                <a:spcPct val="150000"/>
              </a:lnSpc>
            </a:pPr>
            <a:r>
              <a:rPr lang="it-IT" sz="2000" b="1" dirty="0">
                <a:solidFill>
                  <a:srgbClr val="000000"/>
                </a:solidFill>
                <a:latin typeface="Comfortaa" panose="00000500000000000000" pitchFamily="2" charset="0"/>
              </a:rPr>
              <a:t>d</a:t>
            </a:r>
            <a:r>
              <a:rPr lang="it-IT" sz="2000" b="1" dirty="0" smtClean="0">
                <a:solidFill>
                  <a:srgbClr val="000000"/>
                </a:solidFill>
                <a:latin typeface="Comfortaa" panose="00000500000000000000" pitchFamily="2" charset="0"/>
              </a:rPr>
              <a:t>elle scuole secondarie di II grado della Città di Firenze</a:t>
            </a:r>
            <a:r>
              <a:rPr lang="it-IT" sz="2000" b="1" dirty="0">
                <a:solidFill>
                  <a:srgbClr val="000000"/>
                </a:solidFill>
                <a:latin typeface="Comfortaa" panose="00000500000000000000" pitchFamily="2" charset="0"/>
              </a:rPr>
              <a:t/>
            </a:r>
            <a:br>
              <a:rPr lang="it-IT" sz="2000" b="1" dirty="0">
                <a:solidFill>
                  <a:srgbClr val="000000"/>
                </a:solidFill>
                <a:latin typeface="Comfortaa" panose="00000500000000000000" pitchFamily="2" charset="0"/>
              </a:rPr>
            </a:br>
            <a:r>
              <a:rPr lang="it-IT" sz="1800" dirty="0">
                <a:solidFill>
                  <a:srgbClr val="000000"/>
                </a:solidFill>
                <a:latin typeface="Comfortaa" panose="00000500000000000000" pitchFamily="2" charset="0"/>
              </a:rPr>
              <a:t>(licei, istituti tecnici, artistici, </a:t>
            </a:r>
            <a:r>
              <a:rPr lang="it-IT" sz="1800" dirty="0" smtClean="0">
                <a:solidFill>
                  <a:srgbClr val="000000"/>
                </a:solidFill>
                <a:latin typeface="Comfortaa" panose="00000500000000000000" pitchFamily="2" charset="0"/>
              </a:rPr>
              <a:t>professionali, </a:t>
            </a:r>
            <a:r>
              <a:rPr lang="it-IT" sz="1800" dirty="0" err="1" smtClean="0">
                <a:solidFill>
                  <a:srgbClr val="000000"/>
                </a:solidFill>
                <a:latin typeface="Comfortaa" panose="00000500000000000000" pitchFamily="2" charset="0"/>
              </a:rPr>
              <a:t>ecc</a:t>
            </a:r>
            <a:r>
              <a:rPr lang="it-IT" sz="1800" dirty="0" smtClean="0">
                <a:solidFill>
                  <a:srgbClr val="000000"/>
                </a:solidFill>
                <a:latin typeface="Comfortaa" panose="00000500000000000000" pitchFamily="2" charset="0"/>
              </a:rPr>
              <a:t>)</a:t>
            </a:r>
            <a:endParaRPr lang="it-IT" sz="1800" dirty="0">
              <a:solidFill>
                <a:srgbClr val="000000"/>
              </a:solidFill>
              <a:latin typeface="Comfortaa" panose="00000500000000000000" pitchFamily="2" charset="0"/>
            </a:endParaRPr>
          </a:p>
          <a:p>
            <a:pPr lvl="0" algn="ctr">
              <a:lnSpc>
                <a:spcPct val="150000"/>
              </a:lnSpc>
            </a:pPr>
            <a:endParaRPr lang="it-IT" sz="2000" b="1" dirty="0">
              <a:solidFill>
                <a:srgbClr val="000000"/>
              </a:solidFill>
              <a:latin typeface="Comfortaa" panose="00000500000000000000" pitchFamily="2" charset="0"/>
            </a:endParaRPr>
          </a:p>
          <a:p>
            <a:pPr lvl="0" algn="ctr">
              <a:lnSpc>
                <a:spcPct val="150000"/>
              </a:lnSpc>
            </a:pPr>
            <a:r>
              <a:rPr lang="it-IT" b="1" dirty="0">
                <a:solidFill>
                  <a:srgbClr val="000000"/>
                </a:solidFill>
                <a:latin typeface="Comfortaa" panose="00000500000000000000" pitchFamily="2" charset="0"/>
              </a:rPr>
              <a:t>NON contano solo i voti</a:t>
            </a:r>
          </a:p>
        </p:txBody>
      </p:sp>
      <p:sp>
        <p:nvSpPr>
          <p:cNvPr id="13" name="Onda 12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563888" y="150912"/>
            <a:ext cx="535151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baseline="30000" smtClean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kern="0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51891" y="119895"/>
            <a:ext cx="2591917" cy="500793"/>
            <a:chOff x="251891" y="119894"/>
            <a:chExt cx="3714162" cy="747835"/>
          </a:xfrm>
        </p:grpSpPr>
        <p:pic>
          <p:nvPicPr>
            <p:cNvPr id="12" name="Immagine 1" descr="LOGO_01_RGB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400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567739" y="1052736"/>
            <a:ext cx="6008522" cy="74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200" b="1" dirty="0" smtClean="0">
                <a:solidFill>
                  <a:srgbClr val="008000"/>
                </a:solidFill>
                <a:latin typeface="Comfortaa" panose="00000500000000000000" pitchFamily="2" charset="0"/>
              </a:rPr>
              <a:t>processo di candidatura</a:t>
            </a:r>
            <a:endParaRPr lang="it-IT" sz="3200" b="1" dirty="0">
              <a:solidFill>
                <a:srgbClr val="008000"/>
              </a:solidFill>
              <a:latin typeface="Comfortaa" panose="00000500000000000000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1184" y="2434242"/>
            <a:ext cx="3488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fortaa" panose="00000500000000000000" pitchFamily="2" charset="0"/>
              </a:rPr>
              <a:t>1°fase</a:t>
            </a:r>
          </a:p>
          <a:p>
            <a:r>
              <a:rPr lang="it-IT" b="1" dirty="0" smtClean="0">
                <a:latin typeface="Comfortaa" panose="00000500000000000000" pitchFamily="2" charset="0"/>
              </a:rPr>
              <a:t>candidatura</a:t>
            </a:r>
          </a:p>
          <a:p>
            <a:endParaRPr lang="it-IT" sz="1100" b="1" dirty="0" smtClean="0">
              <a:latin typeface="Comfortaa" panose="00000500000000000000" pitchFamily="2" charset="0"/>
            </a:endParaRPr>
          </a:p>
          <a:p>
            <a:r>
              <a:rPr lang="it-IT" sz="2000" dirty="0" smtClean="0">
                <a:latin typeface="Comfortaa" panose="00000500000000000000" pitchFamily="2" charset="0"/>
              </a:rPr>
              <a:t>28 marzo &gt;  15 maggio</a:t>
            </a:r>
            <a:endParaRPr lang="it-IT" sz="2000" dirty="0">
              <a:latin typeface="Comfortaa" panose="0000050000000000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08073" y="3705126"/>
            <a:ext cx="395641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it-IT" dirty="0" smtClean="0">
                <a:latin typeface="Comfortaa" panose="00000500000000000000" pitchFamily="2" charset="0"/>
              </a:rPr>
              <a:t>2°fase </a:t>
            </a:r>
          </a:p>
          <a:p>
            <a:pPr lvl="0" algn="l"/>
            <a:r>
              <a:rPr lang="it-IT" b="1" dirty="0" smtClean="0">
                <a:latin typeface="Comfortaa" panose="00000500000000000000" pitchFamily="2" charset="0"/>
              </a:rPr>
              <a:t>colloquio individuale</a:t>
            </a:r>
          </a:p>
          <a:p>
            <a:pPr lvl="0" algn="l"/>
            <a:endParaRPr lang="it-IT" sz="1100" b="1" dirty="0" smtClean="0">
              <a:latin typeface="Comfortaa" panose="00000500000000000000" pitchFamily="2" charset="0"/>
            </a:endParaRPr>
          </a:p>
          <a:p>
            <a:pPr lvl="0" algn="l"/>
            <a:r>
              <a:rPr lang="it-IT" sz="2000" dirty="0" smtClean="0">
                <a:solidFill>
                  <a:srgbClr val="000000"/>
                </a:solidFill>
                <a:latin typeface="Comfortaa" panose="00000500000000000000" pitchFamily="2" charset="0"/>
              </a:rPr>
              <a:t>&gt; 22 maggio</a:t>
            </a:r>
            <a:endParaRPr lang="it-IT" sz="2800" dirty="0">
              <a:latin typeface="Comfortaa" panose="0000050000000000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252679" y="4925325"/>
            <a:ext cx="265680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fortaa" panose="00000500000000000000" pitchFamily="2" charset="0"/>
              </a:rPr>
              <a:t>3°fase</a:t>
            </a:r>
          </a:p>
          <a:p>
            <a:r>
              <a:rPr lang="it-IT" b="1" dirty="0" smtClean="0">
                <a:latin typeface="Comfortaa" panose="00000500000000000000" pitchFamily="2" charset="0"/>
              </a:rPr>
              <a:t>graduatoria</a:t>
            </a:r>
          </a:p>
          <a:p>
            <a:endParaRPr lang="it-IT" sz="1100" b="1" dirty="0" smtClean="0">
              <a:latin typeface="Comfortaa" panose="00000500000000000000" pitchFamily="2" charset="0"/>
            </a:endParaRPr>
          </a:p>
          <a:p>
            <a:r>
              <a:rPr lang="it-IT" sz="2000" dirty="0" smtClean="0">
                <a:latin typeface="Comfortaa" panose="00000500000000000000" pitchFamily="2" charset="0"/>
              </a:rPr>
              <a:t>&gt; 24 maggio</a:t>
            </a:r>
            <a:endParaRPr lang="it-IT" sz="2000" dirty="0">
              <a:latin typeface="Comfortaa" panose="00000500000000000000" pitchFamily="2" charset="0"/>
            </a:endParaRPr>
          </a:p>
        </p:txBody>
      </p:sp>
      <p:pic>
        <p:nvPicPr>
          <p:cNvPr id="13" name="Picture 4" descr="C:\Users\gbariselli\Downloads\checklist-44312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119" y="2244014"/>
            <a:ext cx="43204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bariselli\Downloads\balloon-481814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81322"/>
            <a:ext cx="607106" cy="49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image.flaticon.com/icons/png/512/48/485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913" y="4797152"/>
            <a:ext cx="1081423" cy="108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nda 16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563888" y="150912"/>
            <a:ext cx="535151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baseline="30000" smtClean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kern="0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251891" y="119895"/>
            <a:ext cx="2591917" cy="500793"/>
            <a:chOff x="251891" y="119894"/>
            <a:chExt cx="3714162" cy="747835"/>
          </a:xfrm>
        </p:grpSpPr>
        <p:pic>
          <p:nvPicPr>
            <p:cNvPr id="19" name="Immagine 1" descr="LOGO_01_RGB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966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491880" y="1628800"/>
            <a:ext cx="0" cy="396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Rettangolo 5"/>
          <p:cNvSpPr/>
          <p:nvPr/>
        </p:nvSpPr>
        <p:spPr bwMode="auto">
          <a:xfrm>
            <a:off x="3851920" y="1628800"/>
            <a:ext cx="2232248" cy="72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Immagine 1" descr="Screenshot 2017-10-27 09.57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69" b="55994"/>
          <a:stretch/>
        </p:blipFill>
        <p:spPr>
          <a:xfrm>
            <a:off x="3707903" y="3769865"/>
            <a:ext cx="3444423" cy="13873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961914"/>
            <a:ext cx="1391453" cy="574130"/>
          </a:xfrm>
          <a:prstGeom prst="rect">
            <a:avLst/>
          </a:prstGeom>
        </p:spPr>
      </p:pic>
      <p:pic>
        <p:nvPicPr>
          <p:cNvPr id="5" name="Immagine 1" descr="LOGO_01_RGB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72" t="-34088" r="-10826" b="-36791"/>
          <a:stretch/>
        </p:blipFill>
        <p:spPr bwMode="auto">
          <a:xfrm>
            <a:off x="3932388" y="2545729"/>
            <a:ext cx="2071312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nda 10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831" b="81781"/>
          <a:stretch/>
        </p:blipFill>
        <p:spPr bwMode="auto">
          <a:xfrm>
            <a:off x="3707903" y="2041673"/>
            <a:ext cx="1684217" cy="57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95536" y="2924944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200" b="1" dirty="0" smtClean="0">
                <a:solidFill>
                  <a:srgbClr val="008000"/>
                </a:solidFill>
                <a:latin typeface="Comfortaa" panose="00000500000000000000" pitchFamily="2" charset="0"/>
              </a:rPr>
              <a:t>processo di candidatura</a:t>
            </a:r>
            <a:endParaRPr lang="it-IT" sz="3200" b="1" dirty="0">
              <a:solidFill>
                <a:srgbClr val="008000"/>
              </a:solidFill>
              <a:latin typeface="Comfortaa" panose="00000500000000000000" pitchFamily="2" charset="0"/>
            </a:endParaRPr>
          </a:p>
        </p:txBody>
      </p:sp>
      <p:sp>
        <p:nvSpPr>
          <p:cNvPr id="11" name="Onda 10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563888" y="150912"/>
            <a:ext cx="535151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baseline="30000" smtClean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kern="0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251891" y="119895"/>
            <a:ext cx="2591917" cy="500793"/>
            <a:chOff x="251891" y="119894"/>
            <a:chExt cx="3714162" cy="747835"/>
          </a:xfrm>
        </p:grpSpPr>
        <p:pic>
          <p:nvPicPr>
            <p:cNvPr id="12" name="Immagine 1" descr="LOGO_01_RGB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1283" y="764704"/>
            <a:ext cx="3839149" cy="563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3995936" y="1925721"/>
            <a:ext cx="0" cy="3962400"/>
          </a:xfrm>
          <a:prstGeom prst="line">
            <a:avLst/>
          </a:prstGeom>
          <a:noFill/>
          <a:ln w="381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699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295636" y="1571308"/>
            <a:ext cx="6552728" cy="74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200" b="1" dirty="0" smtClean="0">
                <a:solidFill>
                  <a:srgbClr val="008000"/>
                </a:solidFill>
                <a:latin typeface="Comfortaa" panose="00000500000000000000" pitchFamily="2" charset="0"/>
              </a:rPr>
              <a:t>edizione 2018/2019 &gt; Firenze</a:t>
            </a:r>
            <a:endParaRPr lang="it-IT" sz="3200" b="1" dirty="0">
              <a:solidFill>
                <a:srgbClr val="008000"/>
              </a:solidFill>
              <a:latin typeface="Comfortaa" panose="00000500000000000000" pitchFamily="2" charset="0"/>
            </a:endParaRPr>
          </a:p>
        </p:txBody>
      </p:sp>
      <p:pic>
        <p:nvPicPr>
          <p:cNvPr id="13" name="Picture 4" descr="C:\Users\gbariselli\Downloads\video-481821_64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3936" y="3061136"/>
            <a:ext cx="2336128" cy="17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nda 10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563888" y="150912"/>
            <a:ext cx="535151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baseline="30000" smtClean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kern="0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251891" y="119895"/>
            <a:ext cx="2591917" cy="500793"/>
            <a:chOff x="251891" y="119894"/>
            <a:chExt cx="3714162" cy="747835"/>
          </a:xfrm>
        </p:grpSpPr>
        <p:pic>
          <p:nvPicPr>
            <p:cNvPr id="12" name="Immagine 1" descr="LOGO_01_RGB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887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4308" y="3280474"/>
            <a:ext cx="3024335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008000"/>
                </a:solidFill>
                <a:latin typeface="Comfortaa" panose="00000500000000000000" pitchFamily="2" charset="0"/>
              </a:rPr>
              <a:t>contatti</a:t>
            </a:r>
            <a:endParaRPr lang="it-IT" sz="2800" b="1" dirty="0">
              <a:solidFill>
                <a:srgbClr val="008000"/>
              </a:solidFill>
              <a:latin typeface="Comfortaa" panose="00000500000000000000" pitchFamily="2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059832" y="1633019"/>
            <a:ext cx="0" cy="3962400"/>
          </a:xfrm>
          <a:prstGeom prst="line">
            <a:avLst/>
          </a:prstGeom>
          <a:noFill/>
          <a:ln w="381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275856" y="2780928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t-IT" b="1" dirty="0" smtClean="0">
                <a:solidFill>
                  <a:srgbClr val="000000"/>
                </a:solidFill>
                <a:latin typeface="Comfortaa" panose="00000500000000000000" pitchFamily="2" charset="0"/>
              </a:rPr>
              <a:t>g.bariselli@fondazionegolinelli.it</a:t>
            </a:r>
          </a:p>
          <a:p>
            <a:pPr lvl="0" algn="ctr">
              <a:lnSpc>
                <a:spcPct val="150000"/>
              </a:lnSpc>
            </a:pPr>
            <a:r>
              <a:rPr lang="it-IT" sz="3200" b="1" dirty="0" smtClean="0">
                <a:solidFill>
                  <a:srgbClr val="000000"/>
                </a:solidFill>
                <a:latin typeface="Comfortaa" panose="00000500000000000000" pitchFamily="2" charset="0"/>
              </a:rPr>
              <a:t>051 0923 218</a:t>
            </a:r>
            <a:endParaRPr lang="it-IT" sz="3200" b="1" dirty="0">
              <a:solidFill>
                <a:srgbClr val="000000"/>
              </a:solidFill>
              <a:latin typeface="Comfortaa" panose="00000500000000000000" pitchFamily="2" charset="0"/>
            </a:endParaRPr>
          </a:p>
        </p:txBody>
      </p:sp>
      <p:sp>
        <p:nvSpPr>
          <p:cNvPr id="13" name="Onda 12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563888" y="150912"/>
            <a:ext cx="535151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baseline="30000" smtClean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kern="0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51891" y="119895"/>
            <a:ext cx="2591917" cy="500793"/>
            <a:chOff x="251891" y="119894"/>
            <a:chExt cx="3714162" cy="747835"/>
          </a:xfrm>
        </p:grpSpPr>
        <p:pic>
          <p:nvPicPr>
            <p:cNvPr id="12" name="Immagine 1" descr="LOGO_01_RGB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85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3888" y="150912"/>
            <a:ext cx="5351512" cy="685800"/>
          </a:xfrm>
        </p:spPr>
        <p:txBody>
          <a:bodyPr/>
          <a:lstStyle/>
          <a:p>
            <a:pPr algn="r" eaLnBrk="1" hangingPunct="1">
              <a:lnSpc>
                <a:spcPct val="150000"/>
              </a:lnSpc>
            </a:pPr>
            <a:r>
              <a:rPr lang="it-IT" sz="1300" b="1" dirty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dirty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dirty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baseline="30000" dirty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baseline="30000" dirty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baseline="30000" dirty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19662" y="3379149"/>
            <a:ext cx="3024335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008000"/>
                </a:solidFill>
                <a:latin typeface="Comfortaa" panose="00000500000000000000" pitchFamily="2" charset="0"/>
              </a:rPr>
              <a:t>le edizioni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3059832" y="1731694"/>
            <a:ext cx="0" cy="3962400"/>
          </a:xfrm>
          <a:prstGeom prst="line">
            <a:avLst/>
          </a:prstGeom>
          <a:noFill/>
          <a:ln w="381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251891" y="119895"/>
            <a:ext cx="2591917" cy="500793"/>
            <a:chOff x="251891" y="119894"/>
            <a:chExt cx="3714162" cy="747835"/>
          </a:xfrm>
        </p:grpSpPr>
        <p:pic>
          <p:nvPicPr>
            <p:cNvPr id="12" name="Immagine 1" descr="LOGO_01_RGB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  <p:sp>
        <p:nvSpPr>
          <p:cNvPr id="20" name="CasellaDiTesto 19"/>
          <p:cNvSpPr txBox="1"/>
          <p:nvPr/>
        </p:nvSpPr>
        <p:spPr>
          <a:xfrm>
            <a:off x="3563888" y="2466399"/>
            <a:ext cx="52565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2800" b="1" dirty="0" smtClean="0">
                <a:latin typeface="Comfortaa" panose="00000500000000000000" pitchFamily="2" charset="0"/>
              </a:rPr>
              <a:t>dal 2014 a Bologna</a:t>
            </a:r>
            <a:endParaRPr lang="it-IT" sz="2800" b="1" dirty="0">
              <a:latin typeface="Comfortaa" panose="00000500000000000000" pitchFamily="2" charset="0"/>
            </a:endParaRPr>
          </a:p>
          <a:p>
            <a:pPr algn="l">
              <a:lnSpc>
                <a:spcPct val="150000"/>
              </a:lnSpc>
            </a:pPr>
            <a:endParaRPr lang="it-IT" sz="1600" b="1" dirty="0">
              <a:latin typeface="Comfortaa" panose="000005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it-IT" sz="2800" b="1" dirty="0">
                <a:latin typeface="Comfortaa" panose="00000500000000000000" pitchFamily="2" charset="0"/>
              </a:rPr>
              <a:t>2018 &gt;&gt; Firenze</a:t>
            </a:r>
          </a:p>
          <a:p>
            <a:pPr lvl="0" algn="l">
              <a:lnSpc>
                <a:spcPct val="150000"/>
              </a:lnSpc>
            </a:pPr>
            <a:r>
              <a:rPr lang="it-IT" sz="3200" b="1" dirty="0">
                <a:solidFill>
                  <a:srgbClr val="008000"/>
                </a:solidFill>
                <a:latin typeface="Comfortaa" panose="00000500000000000000" pitchFamily="2" charset="0"/>
              </a:rPr>
              <a:t>2019 &gt;&gt; Firenze</a:t>
            </a:r>
          </a:p>
        </p:txBody>
      </p:sp>
      <p:sp>
        <p:nvSpPr>
          <p:cNvPr id="18" name="Onda 17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7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244246" y="3400017"/>
            <a:ext cx="3024335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008000"/>
                </a:solidFill>
                <a:latin typeface="Comfortaa" panose="00000500000000000000" pitchFamily="2" charset="0"/>
              </a:rPr>
              <a:t>il percorso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059832" y="1628800"/>
            <a:ext cx="0" cy="4464496"/>
          </a:xfrm>
          <a:prstGeom prst="line">
            <a:avLst/>
          </a:prstGeom>
          <a:noFill/>
          <a:ln w="381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491880" y="1888376"/>
            <a:ext cx="55446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8000"/>
                </a:solidFill>
                <a:latin typeface="Comfortaa" panose="00000500000000000000" pitchFamily="2" charset="0"/>
              </a:rPr>
              <a:t>SCUOLA INFORMALE</a:t>
            </a:r>
          </a:p>
          <a:p>
            <a:r>
              <a:rPr lang="it-IT" sz="2000" dirty="0">
                <a:latin typeface="Comfortaa" panose="00000500000000000000" pitchFamily="2" charset="0"/>
                <a:cs typeface="Arial" panose="020B0604020202020204" pitchFamily="34" charset="0"/>
              </a:rPr>
              <a:t>di educazione e cultura imprenditoriale</a:t>
            </a:r>
            <a:endParaRPr lang="it-IT" sz="2000" b="1" dirty="0">
              <a:latin typeface="Comfortaa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491880" y="3400017"/>
            <a:ext cx="55446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8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SVILUPPO</a:t>
            </a:r>
          </a:p>
          <a:p>
            <a:r>
              <a:rPr lang="it-IT" sz="2000" dirty="0">
                <a:latin typeface="Comfortaa" panose="00000500000000000000" pitchFamily="2" charset="0"/>
              </a:rPr>
              <a:t>di idee innovative</a:t>
            </a:r>
            <a:endParaRPr lang="it-IT" sz="2000" b="1" dirty="0">
              <a:latin typeface="Comfortaa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915816" y="4941168"/>
            <a:ext cx="61206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8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CONNESSIONE</a:t>
            </a:r>
          </a:p>
          <a:p>
            <a:r>
              <a:rPr lang="it-IT" sz="2000" dirty="0">
                <a:latin typeface="Comfortaa" panose="00000500000000000000" pitchFamily="2" charset="0"/>
              </a:rPr>
              <a:t>tra scuola – università – impresa – istituzioni</a:t>
            </a:r>
            <a:endParaRPr lang="it-IT" sz="2000" b="1" dirty="0">
              <a:solidFill>
                <a:schemeClr val="tx2"/>
              </a:solidFill>
              <a:latin typeface="Comfortaa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Onda 15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563888" y="150912"/>
            <a:ext cx="535151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baseline="30000" smtClean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kern="0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251891" y="191903"/>
            <a:ext cx="2591917" cy="500793"/>
            <a:chOff x="251891" y="119894"/>
            <a:chExt cx="3714162" cy="747835"/>
          </a:xfrm>
        </p:grpSpPr>
        <p:pic>
          <p:nvPicPr>
            <p:cNvPr id="19" name="Immagine 1" descr="LOGO_01_RGB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616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4308" y="3284984"/>
            <a:ext cx="3024335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008000"/>
                </a:solidFill>
                <a:latin typeface="Comfortaa" panose="00000500000000000000" pitchFamily="2" charset="0"/>
              </a:rPr>
              <a:t>per i giovani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059832" y="1939425"/>
            <a:ext cx="0" cy="3962400"/>
          </a:xfrm>
          <a:prstGeom prst="line">
            <a:avLst/>
          </a:prstGeom>
          <a:noFill/>
          <a:ln w="381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491880" y="1996733"/>
            <a:ext cx="5256584" cy="3847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4400" b="1" dirty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OPPORTUNITÀ</a:t>
            </a:r>
          </a:p>
          <a:p>
            <a:pPr lvl="0" algn="ctr"/>
            <a:endParaRPr lang="it-IT" b="1" dirty="0">
              <a:solidFill>
                <a:srgbClr val="000000"/>
              </a:solidFill>
              <a:latin typeface="Comfortaa" panose="000005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it-IT" b="1" dirty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strumenti concreti</a:t>
            </a:r>
          </a:p>
          <a:p>
            <a:pPr lvl="0" algn="ctr">
              <a:lnSpc>
                <a:spcPct val="150000"/>
              </a:lnSpc>
            </a:pPr>
            <a:r>
              <a:rPr lang="it-IT" b="1" dirty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imparare dagli errori</a:t>
            </a:r>
          </a:p>
          <a:p>
            <a:pPr lvl="0" algn="ctr">
              <a:lnSpc>
                <a:spcPct val="150000"/>
              </a:lnSpc>
            </a:pPr>
            <a:r>
              <a:rPr lang="it-IT" b="1" dirty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talento</a:t>
            </a:r>
          </a:p>
          <a:p>
            <a:pPr lvl="0" algn="ctr">
              <a:lnSpc>
                <a:spcPct val="150000"/>
              </a:lnSpc>
            </a:pPr>
            <a:r>
              <a:rPr lang="it-IT" b="1" dirty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creatività</a:t>
            </a:r>
          </a:p>
          <a:p>
            <a:pPr lvl="0" algn="ctr">
              <a:lnSpc>
                <a:spcPct val="150000"/>
              </a:lnSpc>
            </a:pPr>
            <a:r>
              <a:rPr lang="it-IT" b="1" dirty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idee innovative </a:t>
            </a:r>
          </a:p>
        </p:txBody>
      </p:sp>
      <p:sp>
        <p:nvSpPr>
          <p:cNvPr id="13" name="Onda 12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563888" y="150912"/>
            <a:ext cx="535151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baseline="30000" smtClean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kern="0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51891" y="119895"/>
            <a:ext cx="2591917" cy="500793"/>
            <a:chOff x="251891" y="119894"/>
            <a:chExt cx="3714162" cy="747835"/>
          </a:xfrm>
        </p:grpSpPr>
        <p:pic>
          <p:nvPicPr>
            <p:cNvPr id="12" name="Immagine 1" descr="LOGO_01_RGB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505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0" y="3286764"/>
            <a:ext cx="3024335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008000"/>
                </a:solidFill>
                <a:latin typeface="Comfortaa" panose="00000500000000000000" pitchFamily="2" charset="0"/>
              </a:rPr>
              <a:t>per i giovani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059832" y="1914872"/>
            <a:ext cx="0" cy="3962400"/>
          </a:xfrm>
          <a:prstGeom prst="line">
            <a:avLst/>
          </a:prstGeom>
          <a:noFill/>
          <a:ln w="381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419872" y="2276872"/>
            <a:ext cx="554461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4400" b="1" dirty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COLLEGAMENTO</a:t>
            </a:r>
          </a:p>
          <a:p>
            <a:pPr lvl="0" algn="ctr"/>
            <a:endParaRPr lang="it-IT" b="1" dirty="0">
              <a:solidFill>
                <a:srgbClr val="000000"/>
              </a:solidFill>
              <a:latin typeface="Comfortaa" panose="000005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it-IT" b="1" dirty="0" smtClean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scuola</a:t>
            </a:r>
          </a:p>
          <a:p>
            <a:pPr lvl="0" algn="ctr">
              <a:lnSpc>
                <a:spcPct val="150000"/>
              </a:lnSpc>
            </a:pPr>
            <a:r>
              <a:rPr lang="it-IT" b="1" dirty="0" smtClean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università</a:t>
            </a:r>
          </a:p>
          <a:p>
            <a:pPr lvl="0" algn="ctr">
              <a:lnSpc>
                <a:spcPct val="150000"/>
              </a:lnSpc>
            </a:pPr>
            <a:r>
              <a:rPr lang="it-IT" b="1" dirty="0" smtClean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impresa</a:t>
            </a:r>
          </a:p>
          <a:p>
            <a:pPr lvl="0" algn="ctr">
              <a:lnSpc>
                <a:spcPct val="150000"/>
              </a:lnSpc>
            </a:pPr>
            <a:r>
              <a:rPr lang="it-IT" b="1" dirty="0" smtClean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istituzioni</a:t>
            </a:r>
            <a:endParaRPr lang="it-IT" b="1" dirty="0">
              <a:solidFill>
                <a:srgbClr val="000000"/>
              </a:solidFill>
              <a:latin typeface="Comfortaa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Onda 12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563888" y="150912"/>
            <a:ext cx="535151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baseline="30000" smtClean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kern="0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51891" y="119895"/>
            <a:ext cx="2591917" cy="500793"/>
            <a:chOff x="251891" y="119894"/>
            <a:chExt cx="3714162" cy="747835"/>
          </a:xfrm>
        </p:grpSpPr>
        <p:pic>
          <p:nvPicPr>
            <p:cNvPr id="12" name="Immagine 1" descr="LOGO_01_RGB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466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4308" y="3337574"/>
            <a:ext cx="3024335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008000"/>
                </a:solidFill>
                <a:latin typeface="Comfortaa" panose="00000500000000000000" pitchFamily="2" charset="0"/>
              </a:rPr>
              <a:t>per i giovani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059832" y="1939425"/>
            <a:ext cx="0" cy="3962400"/>
          </a:xfrm>
          <a:prstGeom prst="line">
            <a:avLst/>
          </a:prstGeom>
          <a:noFill/>
          <a:ln w="381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491880" y="1996733"/>
            <a:ext cx="5256584" cy="3847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4400" b="1" dirty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ASPIRAZIONI</a:t>
            </a:r>
          </a:p>
          <a:p>
            <a:pPr lvl="0" algn="ctr"/>
            <a:endParaRPr lang="it-IT" b="1" dirty="0">
              <a:solidFill>
                <a:srgbClr val="000000"/>
              </a:solidFill>
              <a:latin typeface="Comfortaa" panose="000005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it-IT" b="1" dirty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fiducia</a:t>
            </a:r>
          </a:p>
          <a:p>
            <a:pPr lvl="0" algn="ctr">
              <a:lnSpc>
                <a:spcPct val="150000"/>
              </a:lnSpc>
            </a:pPr>
            <a:r>
              <a:rPr lang="it-IT" b="1" dirty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interessi</a:t>
            </a:r>
          </a:p>
          <a:p>
            <a:pPr lvl="0" algn="ctr">
              <a:lnSpc>
                <a:spcPct val="150000"/>
              </a:lnSpc>
            </a:pPr>
            <a:r>
              <a:rPr lang="it-IT" b="1" dirty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passioni</a:t>
            </a:r>
          </a:p>
          <a:p>
            <a:pPr lvl="0" algn="ctr">
              <a:lnSpc>
                <a:spcPct val="150000"/>
              </a:lnSpc>
            </a:pPr>
            <a:r>
              <a:rPr lang="it-IT" b="1" dirty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energia</a:t>
            </a:r>
          </a:p>
          <a:p>
            <a:pPr lvl="0" algn="ctr">
              <a:lnSpc>
                <a:spcPct val="150000"/>
              </a:lnSpc>
            </a:pPr>
            <a:r>
              <a:rPr lang="it-IT" b="1" dirty="0">
                <a:solidFill>
                  <a:srgbClr val="000000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stimoli</a:t>
            </a:r>
          </a:p>
        </p:txBody>
      </p:sp>
      <p:sp>
        <p:nvSpPr>
          <p:cNvPr id="13" name="Onda 12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563888" y="150912"/>
            <a:ext cx="535151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baseline="30000" smtClean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kern="0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51891" y="119895"/>
            <a:ext cx="2591917" cy="500793"/>
            <a:chOff x="251891" y="119894"/>
            <a:chExt cx="3714162" cy="747835"/>
          </a:xfrm>
        </p:grpSpPr>
        <p:pic>
          <p:nvPicPr>
            <p:cNvPr id="12" name="Immagine 1" descr="LOGO_01_RGB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105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4308" y="3562327"/>
            <a:ext cx="3024335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008000"/>
                </a:solidFill>
                <a:latin typeface="Comfortaa" panose="00000500000000000000" pitchFamily="2" charset="0"/>
              </a:rPr>
              <a:t>per i giovani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059832" y="1914872"/>
            <a:ext cx="0" cy="3962400"/>
          </a:xfrm>
          <a:prstGeom prst="line">
            <a:avLst/>
          </a:prstGeom>
          <a:noFill/>
          <a:ln w="381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447065" y="2495688"/>
            <a:ext cx="52565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tx2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LAVORO</a:t>
            </a:r>
          </a:p>
          <a:p>
            <a:pPr algn="ctr"/>
            <a:endParaRPr lang="it-IT" b="1" dirty="0" smtClean="0">
              <a:solidFill>
                <a:schemeClr val="tx2"/>
              </a:solidFill>
              <a:latin typeface="Comfortaa" panose="000005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b="1" dirty="0" smtClean="0">
                <a:solidFill>
                  <a:schemeClr val="tx2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disoccupazione</a:t>
            </a:r>
            <a:endParaRPr lang="it-IT" b="1" dirty="0">
              <a:solidFill>
                <a:schemeClr val="tx2"/>
              </a:solidFill>
              <a:latin typeface="Comfortaa" panose="000005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b="1" dirty="0" smtClean="0">
                <a:solidFill>
                  <a:schemeClr val="tx2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cultura </a:t>
            </a:r>
            <a:r>
              <a:rPr lang="it-IT" b="1" dirty="0">
                <a:solidFill>
                  <a:schemeClr val="tx2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imprenditoriale</a:t>
            </a:r>
          </a:p>
          <a:p>
            <a:pPr algn="ctr">
              <a:lnSpc>
                <a:spcPct val="150000"/>
              </a:lnSpc>
            </a:pPr>
            <a:r>
              <a:rPr lang="it-IT" b="1" dirty="0" smtClean="0">
                <a:solidFill>
                  <a:schemeClr val="tx2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futuro</a:t>
            </a:r>
            <a:endParaRPr lang="it-IT" b="1" dirty="0">
              <a:solidFill>
                <a:schemeClr val="tx2"/>
              </a:solidFill>
              <a:latin typeface="Comfortaa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Onda 12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563888" y="150912"/>
            <a:ext cx="535151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baseline="30000" smtClean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kern="0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51891" y="119895"/>
            <a:ext cx="2591917" cy="500793"/>
            <a:chOff x="251891" y="119894"/>
            <a:chExt cx="3714162" cy="747835"/>
          </a:xfrm>
        </p:grpSpPr>
        <p:pic>
          <p:nvPicPr>
            <p:cNvPr id="12" name="Immagine 1" descr="LOGO_01_RGB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323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4308" y="2819858"/>
            <a:ext cx="30243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008000"/>
                </a:solidFill>
                <a:latin typeface="Comfortaa" panose="00000500000000000000" pitchFamily="2" charset="0"/>
              </a:rPr>
              <a:t>perché </a:t>
            </a:r>
            <a:r>
              <a:rPr lang="it-IT" sz="2800" b="1" dirty="0">
                <a:solidFill>
                  <a:srgbClr val="008000"/>
                </a:solidFill>
                <a:latin typeface="Comfortaa" panose="00000500000000000000" pitchFamily="2" charset="0"/>
              </a:rPr>
              <a:t>una SCUOLA INFORMALE?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059832" y="1818734"/>
            <a:ext cx="0" cy="3962400"/>
          </a:xfrm>
          <a:prstGeom prst="line">
            <a:avLst/>
          </a:prstGeom>
          <a:noFill/>
          <a:ln w="381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491880" y="1700808"/>
            <a:ext cx="52565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tx2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APPRENDIMENTO </a:t>
            </a:r>
            <a:r>
              <a:rPr lang="it-IT" sz="3600" b="1" dirty="0" smtClean="0">
                <a:solidFill>
                  <a:schemeClr val="tx2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FORMALE</a:t>
            </a:r>
          </a:p>
          <a:p>
            <a:pPr algn="ctr">
              <a:lnSpc>
                <a:spcPct val="150000"/>
              </a:lnSpc>
            </a:pPr>
            <a:r>
              <a:rPr lang="it-IT" sz="2000" b="1" dirty="0" smtClean="0">
                <a:solidFill>
                  <a:schemeClr val="tx2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scolastico</a:t>
            </a:r>
            <a:endParaRPr lang="it-IT" sz="2000" b="1" dirty="0">
              <a:solidFill>
                <a:schemeClr val="tx2"/>
              </a:solidFill>
              <a:latin typeface="Comfortaa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491880" y="3897630"/>
            <a:ext cx="52565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tx2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APPRENDIMENTO </a:t>
            </a:r>
            <a:r>
              <a:rPr lang="it-IT" sz="3600" b="1" dirty="0" smtClean="0">
                <a:solidFill>
                  <a:schemeClr val="tx2"/>
                </a:solidFill>
                <a:latin typeface="Comfortaa" panose="00000500000000000000" pitchFamily="2" charset="0"/>
                <a:cs typeface="Arial" panose="020B0604020202020204" pitchFamily="34" charset="0"/>
              </a:rPr>
              <a:t>INFORMALE</a:t>
            </a:r>
            <a:endParaRPr lang="it-IT" sz="3600" b="1" dirty="0">
              <a:solidFill>
                <a:schemeClr val="tx2"/>
              </a:solidFill>
              <a:latin typeface="Comfortaa" panose="000005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000" b="1" dirty="0" smtClean="0">
                <a:latin typeface="Comfortaa" panose="00000500000000000000" pitchFamily="2" charset="0"/>
              </a:rPr>
              <a:t>imparare facendo, esperienza, partecipazione attiva, espressione</a:t>
            </a:r>
            <a:endParaRPr lang="it-IT" sz="2000" b="1" dirty="0">
              <a:solidFill>
                <a:schemeClr val="tx2"/>
              </a:solidFill>
              <a:latin typeface="Comfortaa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Onda 13"/>
          <p:cNvSpPr/>
          <p:nvPr/>
        </p:nvSpPr>
        <p:spPr bwMode="auto">
          <a:xfrm>
            <a:off x="0" y="6374482"/>
            <a:ext cx="9144000" cy="706388"/>
          </a:xfrm>
          <a:prstGeom prst="wave">
            <a:avLst>
              <a:gd name="adj1" fmla="val 14770"/>
              <a:gd name="adj2" fmla="val 0"/>
            </a:avLst>
          </a:prstGeom>
          <a:gradFill flip="none" rotWithShape="1">
            <a:gsLst>
              <a:gs pos="45000">
                <a:srgbClr val="65AE65"/>
              </a:gs>
              <a:gs pos="0">
                <a:srgbClr val="008000"/>
              </a:gs>
              <a:gs pos="65000">
                <a:srgbClr val="008000">
                  <a:tint val="44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563888" y="150912"/>
            <a:ext cx="535151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GIARDINO DELLE IMPRESE - FIRENZE</a:t>
            </a:r>
            <a:b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II EDIZIONE</a:t>
            </a:r>
            <a: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/>
            </a:r>
            <a:br>
              <a:rPr lang="it-IT" sz="1300" b="1" kern="0" baseline="30000" smtClean="0">
                <a:solidFill>
                  <a:srgbClr val="008000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</a:br>
            <a:r>
              <a:rPr lang="it-IT" sz="1300" b="1" kern="0" baseline="30000" smtClean="0">
                <a:solidFill>
                  <a:srgbClr val="1B383D"/>
                </a:solidFill>
                <a:latin typeface="Comfortaa" panose="00000500000000000000" pitchFamily="2" charset="0"/>
                <a:ea typeface="ＭＳ Ｐゴシック" charset="0"/>
                <a:cs typeface="ＭＳ Ｐゴシック" charset="0"/>
              </a:rPr>
              <a:t> </a:t>
            </a:r>
            <a:endParaRPr lang="it-IT" b="1" kern="0" baseline="30000" dirty="0">
              <a:solidFill>
                <a:srgbClr val="1B383D"/>
              </a:solidFill>
              <a:latin typeface="Comfortaa" panose="00000500000000000000" pitchFamily="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251891" y="119895"/>
            <a:ext cx="2591917" cy="500793"/>
            <a:chOff x="251891" y="119894"/>
            <a:chExt cx="3714162" cy="747835"/>
          </a:xfrm>
        </p:grpSpPr>
        <p:pic>
          <p:nvPicPr>
            <p:cNvPr id="13" name="Immagine 1" descr="LOGO_01_RGB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67"/>
            <a:stretch/>
          </p:blipFill>
          <p:spPr bwMode="auto">
            <a:xfrm>
              <a:off x="251891" y="187812"/>
              <a:ext cx="1732187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3610" y="119894"/>
              <a:ext cx="1812443" cy="74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182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408</Words>
  <Application>Microsoft Office PowerPoint</Application>
  <PresentationFormat>Presentazione su schermo (4:3)</PresentationFormat>
  <Paragraphs>147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ＭＳ Ｐゴシック</vt:lpstr>
      <vt:lpstr>Comfortaa</vt:lpstr>
      <vt:lpstr>Calibri</vt:lpstr>
      <vt:lpstr>Presentazione vuota</vt:lpstr>
      <vt:lpstr>Diapositiva 1</vt:lpstr>
      <vt:lpstr>Diapositiva 2</vt:lpstr>
      <vt:lpstr>GIARDINO DELLE IMPRESE - FIRENZE II EDIZIONE 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Fondazione CR Firenze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Giardino delle Imprese</dc:title>
  <dc:creator>silvia francario</dc:creator>
  <cp:lastModifiedBy>protocollo</cp:lastModifiedBy>
  <cp:revision>293</cp:revision>
  <dcterms:created xsi:type="dcterms:W3CDTF">2017-10-12T07:42:27Z</dcterms:created>
  <dcterms:modified xsi:type="dcterms:W3CDTF">2019-04-18T10:29:18Z</dcterms:modified>
</cp:coreProperties>
</file>